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7" r:id="rId2"/>
    <p:sldId id="258" r:id="rId3"/>
    <p:sldId id="267" r:id="rId4"/>
    <p:sldId id="269" r:id="rId5"/>
    <p:sldId id="268" r:id="rId6"/>
    <p:sldId id="270" r:id="rId7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63" autoAdjust="0"/>
  </p:normalViewPr>
  <p:slideViewPr>
    <p:cSldViewPr snapToGrid="0">
      <p:cViewPr varScale="1">
        <p:scale>
          <a:sx n="101" d="100"/>
          <a:sy n="101" d="100"/>
        </p:scale>
        <p:origin x="-1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5373" y="0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577" y="4686499"/>
            <a:ext cx="5388610" cy="4439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84CBD-B5C9-4E1B-A726-FAF97B9C9487}" type="slidenum">
              <a:rPr lang="en-US" altLang="ja-JP"/>
              <a:pPr/>
              <a:t>&lt;#&gt;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xmlns="" val="18242384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C81304-A6DA-46C7-8B8E-39B24D1D2DC3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51" tIns="44226" rIns="88451" bIns="44226" anchor="b"/>
          <a:lstStyle>
            <a:lvl1pPr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685800" indent="-263525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055688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476375" indent="-209550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98650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fld id="{1ADD42D9-02FC-49AD-8AAC-4725D9609FA3}" type="slidenum">
              <a:rPr kumimoji="0" lang="en-US" altLang="ja-JP" sz="800"/>
              <a:pPr algn="r"/>
              <a:t>1</a:t>
            </a:fld>
            <a:endParaRPr kumimoji="0" lang="en-US" altLang="ja-JP" sz="80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38188"/>
            <a:ext cx="4937125" cy="37036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018" y="4686499"/>
            <a:ext cx="5391729" cy="4441554"/>
          </a:xfrm>
        </p:spPr>
        <p:txBody>
          <a:bodyPr lIns="88451" tIns="44226" rIns="88451" bIns="44226"/>
          <a:lstStyle/>
          <a:p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2C01D-64FB-42A8-BBA3-E3A4A30FD5A4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32770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51" tIns="44226" rIns="88451" bIns="44226" anchor="b"/>
          <a:lstStyle>
            <a:lvl1pPr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685800" indent="-263525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055688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476375" indent="-209550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98650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fld id="{FFC07702-C916-418E-A13B-85B6539C2B1B}" type="slidenum">
              <a:rPr kumimoji="0" lang="en-US" altLang="ja-JP" sz="800"/>
              <a:pPr algn="r"/>
              <a:t>2</a:t>
            </a:fld>
            <a:endParaRPr kumimoji="0" lang="en-US" altLang="ja-JP" sz="80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38188"/>
            <a:ext cx="4937125" cy="3703637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018" y="4686499"/>
            <a:ext cx="5391729" cy="4441554"/>
          </a:xfrm>
        </p:spPr>
        <p:txBody>
          <a:bodyPr lIns="88451" tIns="44226" rIns="88451" bIns="44226"/>
          <a:lstStyle/>
          <a:p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D3DFAA-34ED-4566-9039-BF05B4F2A268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73730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51" tIns="44226" rIns="88451" bIns="44226" anchor="b"/>
          <a:lstStyle>
            <a:lvl1pPr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685800" indent="-263525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055688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476375" indent="-209550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98650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fld id="{DDC447C3-AAA6-406B-9112-C6AD4FA1C031}" type="slidenum">
              <a:rPr kumimoji="0" lang="en-US" altLang="ja-JP" sz="800"/>
              <a:pPr algn="r"/>
              <a:t>3</a:t>
            </a:fld>
            <a:endParaRPr kumimoji="0" lang="en-US" altLang="ja-JP" sz="8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38188"/>
            <a:ext cx="4937125" cy="3703637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018" y="4686499"/>
            <a:ext cx="5391729" cy="4441554"/>
          </a:xfrm>
        </p:spPr>
        <p:txBody>
          <a:bodyPr lIns="88451" tIns="44226" rIns="88451" bIns="44226"/>
          <a:lstStyle/>
          <a:p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281C22-6FAE-4E0F-87E1-5139B2C10D96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77826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51" tIns="44226" rIns="88451" bIns="44226" anchor="b"/>
          <a:lstStyle>
            <a:lvl1pPr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685800" indent="-263525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055688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476375" indent="-209550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98650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fld id="{A2305354-C54F-42A7-B494-AD721CB84A04}" type="slidenum">
              <a:rPr kumimoji="0" lang="en-US" altLang="ja-JP" sz="800"/>
              <a:pPr algn="r"/>
              <a:t>4</a:t>
            </a:fld>
            <a:endParaRPr kumimoji="0" lang="en-US" altLang="ja-JP" sz="80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38188"/>
            <a:ext cx="4937125" cy="3703637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018" y="4686499"/>
            <a:ext cx="5391729" cy="4441554"/>
          </a:xfrm>
        </p:spPr>
        <p:txBody>
          <a:bodyPr lIns="88451" tIns="44226" rIns="88451" bIns="44226"/>
          <a:lstStyle/>
          <a:p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B1A679-C61E-4EC0-8400-55AFF8667C4C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51" tIns="44226" rIns="88451" bIns="44226" anchor="b"/>
          <a:lstStyle>
            <a:lvl1pPr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685800" indent="-263525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055688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476375" indent="-209550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98650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fld id="{05C849E6-D9C8-4D6A-97FE-28C35C9797C7}" type="slidenum">
              <a:rPr kumimoji="0" lang="en-US" altLang="ja-JP" sz="800"/>
              <a:pPr algn="r"/>
              <a:t>5</a:t>
            </a:fld>
            <a:endParaRPr kumimoji="0" lang="en-US" altLang="ja-JP" sz="8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38188"/>
            <a:ext cx="4937125" cy="3703637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018" y="4686499"/>
            <a:ext cx="5391729" cy="4441554"/>
          </a:xfrm>
        </p:spPr>
        <p:txBody>
          <a:bodyPr lIns="88451" tIns="44226" rIns="88451" bIns="44226"/>
          <a:lstStyle/>
          <a:p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B1A679-C61E-4EC0-8400-55AFF8667C4C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75778" name="Rectangle 7"/>
          <p:cNvSpPr txBox="1">
            <a:spLocks noGrp="1" noChangeArrowheads="1"/>
          </p:cNvSpPr>
          <p:nvPr/>
        </p:nvSpPr>
        <p:spPr bwMode="auto">
          <a:xfrm>
            <a:off x="3815373" y="9371285"/>
            <a:ext cx="2918831" cy="493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8451" tIns="44226" rIns="88451" bIns="44226" anchor="b"/>
          <a:lstStyle>
            <a:lvl1pPr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685800" indent="-263525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055688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476375" indent="-209550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1898650" indent="-211138" defTabSz="885825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3558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8130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2702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727450" indent="-211138" defTabSz="8858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r"/>
            <a:fld id="{05C849E6-D9C8-4D6A-97FE-28C35C9797C7}" type="slidenum">
              <a:rPr kumimoji="0" lang="en-US" altLang="ja-JP" sz="800"/>
              <a:pPr algn="r"/>
              <a:t>6</a:t>
            </a:fld>
            <a:endParaRPr kumimoji="0" lang="en-US" altLang="ja-JP" sz="8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8525" y="738188"/>
            <a:ext cx="4937125" cy="3703637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2018" y="4686499"/>
            <a:ext cx="5391729" cy="4441554"/>
          </a:xfrm>
        </p:spPr>
        <p:txBody>
          <a:bodyPr lIns="88451" tIns="44226" rIns="88451" bIns="44226"/>
          <a:lstStyle/>
          <a:p>
            <a:endParaRPr lang="ja-JP" altLang="ja-JP">
              <a:ea typeface="ＭＳ Ｐゴシック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A5AD33-DC6F-44F1-9C8B-DF735F429520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325928071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410426-35EA-4AC4-AE8E-8822725164C9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182389022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77025" y="122238"/>
            <a:ext cx="2190750" cy="6411912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101600" y="122238"/>
            <a:ext cx="6423025" cy="6411912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60073C5-69B5-4138-9E00-273C648760F9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28397267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865642-B7F9-462D-B373-317533FAC837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200807314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ECFDA6F-AFC1-46FB-963C-3DD9ECFF9F4A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301489613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51927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093F3BF-7054-4B49-BAB1-4E7F7ACE243E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422962520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3462FE-4D42-4940-BEAC-322837568C2D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394496540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8A680F1-39BD-4C67-9C5C-898BF3F30247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39388524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EFD0BB4-340C-49DE-82EF-0206C3D20160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25000146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D60F62-A35A-4422-AD35-88F5A9DFB8D1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326297343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F3B5C83-9CEE-440A-BF54-460343E9FE8A}" type="slidenum">
              <a:rPr lang="en-GB" altLang="ja-JP"/>
              <a:pPr/>
              <a:t>&lt;#&gt;</a:t>
            </a:fld>
            <a:endParaRPr lang="en-GB" altLang="ja-JP"/>
          </a:p>
        </p:txBody>
      </p:sp>
    </p:spTree>
    <p:extLst>
      <p:ext uri="{BB962C8B-B14F-4D97-AF65-F5344CB8AC3E}">
        <p14:creationId xmlns:p14="http://schemas.microsoft.com/office/powerpoint/2010/main" xmlns="" val="143599718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1600" y="122238"/>
            <a:ext cx="8766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Header text</a:t>
            </a:r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5192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Level One Text</a:t>
            </a:r>
          </a:p>
          <a:p>
            <a:pPr lvl="1"/>
            <a:r>
              <a:rPr lang="en-US" altLang="ja-JP" smtClean="0"/>
              <a:t>Level Two Text</a:t>
            </a:r>
          </a:p>
          <a:p>
            <a:pPr lvl="2"/>
            <a:r>
              <a:rPr lang="en-US" altLang="ja-JP" smtClean="0"/>
              <a:t>Level Three Text</a:t>
            </a:r>
          </a:p>
          <a:p>
            <a:pPr lvl="3"/>
            <a:r>
              <a:rPr lang="en-US" altLang="ja-JP" smtClean="0"/>
              <a:t>Level Four Text</a:t>
            </a:r>
          </a:p>
          <a:p>
            <a:pPr lvl="4"/>
            <a:r>
              <a:rPr lang="en-US" altLang="ja-JP" smtClean="0"/>
              <a:t>Level Five Text</a:t>
            </a:r>
          </a:p>
        </p:txBody>
      </p:sp>
      <p:sp>
        <p:nvSpPr>
          <p:cNvPr id="143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 rot="10800000" flipV="1">
            <a:off x="8561388" y="6532563"/>
            <a:ext cx="615950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44000" tIns="6840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 b="1">
                <a:latin typeface="+mj-lt"/>
                <a:ea typeface="+mj-ea"/>
              </a:defRPr>
            </a:lvl1pPr>
          </a:lstStyle>
          <a:p>
            <a:fld id="{B6C6DD1B-E5FA-420D-B3B3-2F437416F3E8}" type="slidenum">
              <a:rPr lang="en-GB" altLang="ja-JP"/>
              <a:pPr/>
              <a:t>&lt;#&gt;</a:t>
            </a:fld>
            <a:endParaRPr lang="en-GB" altLang="ja-JP"/>
          </a:p>
        </p:txBody>
      </p:sp>
      <p:sp>
        <p:nvSpPr>
          <p:cNvPr id="1435656" name="Line 8"/>
          <p:cNvSpPr>
            <a:spLocks noChangeShapeType="1"/>
          </p:cNvSpPr>
          <p:nvPr/>
        </p:nvSpPr>
        <p:spPr bwMode="auto">
          <a:xfrm>
            <a:off x="127000" y="490538"/>
            <a:ext cx="8791575" cy="0"/>
          </a:xfrm>
          <a:prstGeom prst="line">
            <a:avLst/>
          </a:prstGeom>
          <a:noFill/>
          <a:ln w="38100" cmpd="dbl">
            <a:solidFill>
              <a:srgbClr val="808080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10000"/>
              </a:spcBef>
              <a:defRPr/>
            </a:pPr>
            <a:endParaRPr kumimoji="0" lang="ja-JP" altLang="en-US"/>
          </a:p>
        </p:txBody>
      </p:sp>
      <p:sp>
        <p:nvSpPr>
          <p:cNvPr id="28679" name="Rectangle 5"/>
          <p:cNvSpPr>
            <a:spLocks noChangeArrowheads="1"/>
          </p:cNvSpPr>
          <p:nvPr userDrawn="1"/>
        </p:nvSpPr>
        <p:spPr bwMode="auto">
          <a:xfrm>
            <a:off x="120650" y="598488"/>
            <a:ext cx="8823325" cy="5929312"/>
          </a:xfrm>
          <a:prstGeom prst="rect">
            <a:avLst/>
          </a:prstGeom>
          <a:solidFill>
            <a:schemeClr val="bg1"/>
          </a:solidFill>
          <a:ln w="6350" algn="ctr">
            <a:solidFill>
              <a:schemeClr val="tx1"/>
            </a:solidFill>
            <a:miter lim="800000"/>
            <a:headEnd/>
            <a:tailEnd type="none" w="lg" len="lg"/>
          </a:ln>
        </p:spPr>
        <p:txBody>
          <a:bodyPr lIns="90000" tIns="46800" rIns="90000" bIns="46800" anchor="ctr"/>
          <a:lstStyle/>
          <a:p>
            <a:pPr>
              <a:buFont typeface="Wingdings" pitchFamily="2" charset="2"/>
              <a:buNone/>
            </a:pPr>
            <a:endParaRPr kumimoji="0" lang="ja-JP" altLang="ja-JP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hf hdr="0" dt="0"/>
  <p:txStyles>
    <p:titleStyle>
      <a:lvl1pPr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 b="1">
          <a:solidFill>
            <a:schemeClr val="accent1"/>
          </a:solidFill>
          <a:latin typeface="ＭＳ ゴシック" pitchFamily="49" charset="-128"/>
          <a:ea typeface="ＭＳ ゴシック" pitchFamily="49" charset="-128"/>
          <a:cs typeface="Arial" charset="0"/>
        </a:defRPr>
      </a:lvl9pPr>
    </p:titleStyle>
    <p:bodyStyle>
      <a:lvl1pPr marL="192088" indent="-192088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1600">
          <a:solidFill>
            <a:schemeClr val="tx1"/>
          </a:solidFill>
          <a:latin typeface="+mn-lt"/>
          <a:ea typeface="+mn-ea"/>
          <a:cs typeface="+mn-cs"/>
        </a:defRPr>
      </a:lvl1pPr>
      <a:lvl2pPr marL="463550" indent="-185738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Ø"/>
        <a:defRPr kumimoji="1" sz="1400">
          <a:solidFill>
            <a:schemeClr val="tx1"/>
          </a:solidFill>
          <a:latin typeface="+mn-lt"/>
          <a:ea typeface="+mn-ea"/>
          <a:cs typeface="+mn-cs"/>
        </a:defRPr>
      </a:lvl2pPr>
      <a:lvl3pPr marL="768350" indent="-193675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ü"/>
        <a:defRPr kumimoji="1" sz="1200">
          <a:solidFill>
            <a:schemeClr val="tx1"/>
          </a:solidFill>
          <a:latin typeface="+mn-lt"/>
          <a:ea typeface="+mn-ea"/>
          <a:cs typeface="+mn-cs"/>
        </a:defRPr>
      </a:lvl3pPr>
      <a:lvl4pPr marL="1052513" indent="-180975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SimSun" pitchFamily="2" charset="-122"/>
        <a:buChar char="-"/>
        <a:defRPr kumimoji="1" sz="1000">
          <a:solidFill>
            <a:schemeClr val="tx1"/>
          </a:solidFill>
          <a:latin typeface="+mn-lt"/>
          <a:ea typeface="+mn-ea"/>
          <a:cs typeface="+mn-cs"/>
        </a:defRPr>
      </a:lvl4pPr>
      <a:lvl5pPr marL="13811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5pPr>
      <a:lvl6pPr marL="18383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6pPr>
      <a:lvl7pPr marL="22955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7pPr>
      <a:lvl8pPr marL="27527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8pPr>
      <a:lvl9pPr marL="3209925" indent="-146050" algn="l" rtl="0" fontAlgn="base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kumimoji="1" sz="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Text Box 9"/>
          <p:cNvSpPr txBox="1">
            <a:spLocks noChangeArrowheads="1"/>
          </p:cNvSpPr>
          <p:nvPr/>
        </p:nvSpPr>
        <p:spPr bwMode="auto">
          <a:xfrm>
            <a:off x="-80963" y="-26988"/>
            <a:ext cx="9224963" cy="336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6350" algn="ctr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kumimoji="0" lang="ja-JP" altLang="en-US" sz="1600" b="1">
                <a:latin typeface="ＭＳ ゴシック" pitchFamily="49" charset="-128"/>
                <a:ea typeface="ＭＳ ゴシック" pitchFamily="49" charset="-128"/>
              </a:rPr>
              <a:t>　　　　　　　　　　　　　　　　　　　　　　　　　　　</a:t>
            </a:r>
            <a:endParaRPr kumimoji="0" lang="ja-JP" altLang="en-US" sz="1400" b="1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18" name="タイトル 12"/>
          <p:cNvSpPr txBox="1">
            <a:spLocks/>
          </p:cNvSpPr>
          <p:nvPr/>
        </p:nvSpPr>
        <p:spPr bwMode="auto">
          <a:xfrm>
            <a:off x="457200" y="3132138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0" hangingPunct="0">
              <a:lnSpc>
                <a:spcPct val="150000"/>
              </a:lnSpc>
            </a:pPr>
            <a:r>
              <a:rPr lang="ja-JP" altLang="en-US" b="1" dirty="0" smtClean="0">
                <a:solidFill>
                  <a:srgbClr val="000000"/>
                </a:solidFill>
              </a:rPr>
              <a:t>平成２</a:t>
            </a:r>
            <a:r>
              <a:rPr lang="en-US" altLang="ja-JP" b="1" dirty="0" smtClean="0">
                <a:solidFill>
                  <a:srgbClr val="000000"/>
                </a:solidFill>
              </a:rPr>
              <a:t>○</a:t>
            </a:r>
            <a:r>
              <a:rPr lang="ja-JP" altLang="en-US" b="1" dirty="0" smtClean="0">
                <a:solidFill>
                  <a:srgbClr val="000000"/>
                </a:solidFill>
              </a:rPr>
              <a:t>年</a:t>
            </a:r>
            <a:r>
              <a:rPr lang="en-US" altLang="ja-JP" b="1" dirty="0" smtClean="0">
                <a:solidFill>
                  <a:srgbClr val="000000"/>
                </a:solidFill>
              </a:rPr>
              <a:t>○○</a:t>
            </a:r>
            <a:r>
              <a:rPr lang="ja-JP" altLang="en-US" b="1" dirty="0" smtClean="0">
                <a:solidFill>
                  <a:srgbClr val="000000"/>
                </a:solidFill>
              </a:rPr>
              <a:t>月</a:t>
            </a:r>
            <a:r>
              <a:rPr lang="en-US" altLang="ja-JP" b="1" dirty="0" smtClean="0">
                <a:solidFill>
                  <a:srgbClr val="000000"/>
                </a:solidFill>
              </a:rPr>
              <a:t>○○</a:t>
            </a:r>
            <a:r>
              <a:rPr lang="ja-JP" altLang="en-US" b="1" dirty="0" smtClean="0">
                <a:solidFill>
                  <a:srgbClr val="000000"/>
                </a:solidFill>
              </a:rPr>
              <a:t>日</a:t>
            </a:r>
            <a:r>
              <a:rPr lang="ja-JP" altLang="en-US" b="1" dirty="0">
                <a:solidFill>
                  <a:srgbClr val="000000"/>
                </a:solidFill>
              </a:rPr>
              <a:t>（入札日を記載）</a:t>
            </a:r>
          </a:p>
          <a:p>
            <a:pPr algn="ctr" eaLnBrk="0" hangingPunct="0">
              <a:lnSpc>
                <a:spcPct val="150000"/>
              </a:lnSpc>
            </a:pPr>
            <a:r>
              <a:rPr lang="ja-JP" altLang="en-US" b="1" dirty="0">
                <a:solidFill>
                  <a:srgbClr val="000000"/>
                </a:solidFill>
              </a:rPr>
              <a:t>○○○○○（入札社名を記載）</a:t>
            </a:r>
          </a:p>
        </p:txBody>
      </p:sp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107950" y="182563"/>
            <a:ext cx="184150" cy="366712"/>
          </a:xfrm>
          <a:prstGeom prst="rect">
            <a:avLst/>
          </a:prstGeom>
          <a:noFill/>
          <a:ln w="19050" cap="flat" cmpd="sng" algn="ctr">
            <a:noFill/>
            <a:prstDash val="solid"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 eaLnBrk="0" hangingPunct="0">
              <a:spcBef>
                <a:spcPct val="10000"/>
              </a:spcBef>
              <a:defRPr/>
            </a:pPr>
            <a:endParaRPr kumimoji="0" lang="ja-JP" altLang="ja-JP" dirty="0">
              <a:latin typeface="Arial" pitchFamily="34" charset="0"/>
            </a:endParaRPr>
          </a:p>
        </p:txBody>
      </p:sp>
      <p:sp>
        <p:nvSpPr>
          <p:cNvPr id="29714" name="タイトル 12"/>
          <p:cNvSpPr>
            <a:spLocks/>
          </p:cNvSpPr>
          <p:nvPr/>
        </p:nvSpPr>
        <p:spPr bwMode="auto">
          <a:xfrm>
            <a:off x="457200" y="1289538"/>
            <a:ext cx="82296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rIns="0" bIns="0" anchor="ctr"/>
          <a:lstStyle/>
          <a:p>
            <a:pPr algn="ctr" eaLnBrk="0" hangingPunct="0">
              <a:lnSpc>
                <a:spcPct val="150000"/>
              </a:lnSpc>
            </a:pPr>
            <a:r>
              <a:rPr lang="ja-JP" altLang="en-US" b="1" dirty="0" smtClean="0"/>
              <a:t>件名</a:t>
            </a:r>
            <a:r>
              <a:rPr lang="en-US" altLang="ja-JP" b="1" dirty="0"/>
              <a:t>『</a:t>
            </a:r>
            <a:r>
              <a:rPr lang="ja-JP" altLang="en-US" b="1" dirty="0"/>
              <a:t>平成</a:t>
            </a:r>
            <a:r>
              <a:rPr lang="en-US" altLang="ja-JP" b="1" dirty="0"/>
              <a:t>26</a:t>
            </a:r>
            <a:r>
              <a:rPr lang="ja-JP" altLang="en-US" b="1" dirty="0"/>
              <a:t>年度　岩手県　久慈医療圏　医療福祉情報連携基盤構築事業の設計構築業務</a:t>
            </a:r>
            <a:r>
              <a:rPr lang="en-US" altLang="ja-JP" b="1" dirty="0"/>
              <a:t>』</a:t>
            </a:r>
            <a:r>
              <a:rPr lang="ja-JP" altLang="en-US" b="1" dirty="0"/>
              <a:t>システム設計、開発、及び構築業務</a:t>
            </a:r>
            <a:r>
              <a:rPr lang="ja-JP" altLang="en-US" b="1" dirty="0" smtClean="0"/>
              <a:t>委託</a:t>
            </a:r>
            <a:endParaRPr lang="en-US" altLang="ja-JP" b="1" dirty="0" smtClean="0"/>
          </a:p>
          <a:p>
            <a:pPr algn="ctr" eaLnBrk="0" hangingPunct="0">
              <a:lnSpc>
                <a:spcPct val="150000"/>
              </a:lnSpc>
            </a:pPr>
            <a:r>
              <a:rPr lang="ja-JP" altLang="en-US" b="1" dirty="0" smtClean="0"/>
              <a:t>提案書</a:t>
            </a:r>
            <a:endParaRPr lang="ja-JP" altLang="en-US" b="1" dirty="0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7478234" y="115888"/>
            <a:ext cx="132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dirty="0"/>
              <a:t>提案書雛形</a:t>
            </a:r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822325" y="4389438"/>
            <a:ext cx="7512050" cy="15684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909638" y="4522788"/>
            <a:ext cx="4378325" cy="111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400"/>
              <a:t>提案書作成上のポイント</a:t>
            </a:r>
          </a:p>
          <a:p>
            <a:pPr>
              <a:lnSpc>
                <a:spcPct val="120000"/>
              </a:lnSpc>
            </a:pPr>
            <a:r>
              <a:rPr lang="ja-JP" altLang="en-US" sz="1400"/>
              <a:t>・提案内容は出来るだけ平易な文章で記述してください。</a:t>
            </a:r>
          </a:p>
          <a:p>
            <a:pPr>
              <a:lnSpc>
                <a:spcPct val="120000"/>
              </a:lnSpc>
            </a:pPr>
            <a:r>
              <a:rPr lang="ja-JP" altLang="en-US" sz="1400"/>
              <a:t>・専門用語や特殊な用語には注釈を付けてください。</a:t>
            </a:r>
          </a:p>
          <a:p>
            <a:pPr>
              <a:lnSpc>
                <a:spcPct val="120000"/>
              </a:lnSpc>
            </a:pPr>
            <a:r>
              <a:rPr lang="ja-JP" altLang="en-US" sz="1400"/>
              <a:t>・必要により頁数を増やして結構です。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07975" y="182563"/>
            <a:ext cx="1028700" cy="4953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 smtClean="0">
                <a:effectLst/>
                <a:ea typeface="HG丸ｺﾞｼｯｸM-PRO"/>
                <a:cs typeface="Times New Roman"/>
              </a:rPr>
              <a:t>資料</a:t>
            </a:r>
            <a:r>
              <a:rPr lang="ja-JP" altLang="en-US" sz="1200" kern="100" dirty="0" smtClean="0">
                <a:ea typeface="HG丸ｺﾞｼｯｸM-PRO"/>
                <a:cs typeface="Times New Roman"/>
              </a:rPr>
              <a:t>４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961E02-7FD4-40C8-A5B0-B1CD6D48EBC3}" type="slidenum">
              <a:rPr lang="en-GB" altLang="ja-JP"/>
              <a:pPr/>
              <a:t>2</a:t>
            </a:fld>
            <a:endParaRPr lang="en-GB" altLang="ja-JP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1775" y="96838"/>
            <a:ext cx="8229600" cy="317500"/>
          </a:xfrm>
        </p:spPr>
        <p:txBody>
          <a:bodyPr/>
          <a:lstStyle/>
          <a:p>
            <a:r>
              <a:rPr lang="ja-JP" altLang="en-US" sz="1800">
                <a:solidFill>
                  <a:srgbClr val="008000"/>
                </a:solidFill>
              </a:rPr>
              <a:t>１．提案するシステムの全体構成</a:t>
            </a:r>
          </a:p>
        </p:txBody>
      </p:sp>
      <p:sp>
        <p:nvSpPr>
          <p:cNvPr id="31751" name="Text Box 16"/>
          <p:cNvSpPr txBox="1">
            <a:spLocks noChangeArrowheads="1"/>
          </p:cNvSpPr>
          <p:nvPr/>
        </p:nvSpPr>
        <p:spPr bwMode="auto">
          <a:xfrm>
            <a:off x="268288" y="714375"/>
            <a:ext cx="7978775" cy="117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0" lang="ja-JP" altLang="en-US" sz="1400" i="1"/>
              <a:t>＜作成上のポイント＞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・全てのサブシステムの構成（サーバ、クライアント、ネットワーク等）および各システム間のデータ連携が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　理解できる構成図を作成してください。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・システム全体の特徴を記載してください。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20FC25-E8EE-44DA-AB5F-15167F4D8635}" type="slidenum">
              <a:rPr lang="en-GB" altLang="ja-JP"/>
              <a:pPr/>
              <a:t>3</a:t>
            </a:fld>
            <a:endParaRPr lang="en-GB" altLang="ja-JP"/>
          </a:p>
        </p:txBody>
      </p:sp>
      <p:sp>
        <p:nvSpPr>
          <p:cNvPr id="72706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1775" y="96838"/>
            <a:ext cx="8229600" cy="317500"/>
          </a:xfrm>
        </p:spPr>
        <p:txBody>
          <a:bodyPr/>
          <a:lstStyle/>
          <a:p>
            <a:r>
              <a:rPr lang="ja-JP" altLang="en-US" sz="1800">
                <a:solidFill>
                  <a:srgbClr val="008000"/>
                </a:solidFill>
              </a:rPr>
              <a:t>２</a:t>
            </a:r>
            <a:r>
              <a:rPr lang="en-US" altLang="ja-JP" sz="1800">
                <a:solidFill>
                  <a:srgbClr val="008000"/>
                </a:solidFill>
              </a:rPr>
              <a:t>-×</a:t>
            </a:r>
            <a:r>
              <a:rPr lang="ja-JP" altLang="en-US" sz="1800">
                <a:solidFill>
                  <a:srgbClr val="008000"/>
                </a:solidFill>
              </a:rPr>
              <a:t>．提案するサブシステムの構成（　</a:t>
            </a:r>
            <a:r>
              <a:rPr lang="ja-JP" altLang="en-US" sz="1800" i="1">
                <a:solidFill>
                  <a:srgbClr val="008000"/>
                </a:solidFill>
              </a:rPr>
              <a:t>サブシステム名を記載</a:t>
            </a:r>
            <a:r>
              <a:rPr lang="ja-JP" altLang="en-US" sz="1800">
                <a:solidFill>
                  <a:srgbClr val="008000"/>
                </a:solidFill>
              </a:rPr>
              <a:t>　）</a:t>
            </a:r>
          </a:p>
        </p:txBody>
      </p:sp>
      <p:sp>
        <p:nvSpPr>
          <p:cNvPr id="72707" name="Text Box 16"/>
          <p:cNvSpPr txBox="1">
            <a:spLocks noChangeArrowheads="1"/>
          </p:cNvSpPr>
          <p:nvPr/>
        </p:nvSpPr>
        <p:spPr bwMode="auto">
          <a:xfrm>
            <a:off x="111125" y="685800"/>
            <a:ext cx="8289925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0" lang="ja-JP" altLang="en-US" sz="1400" i="1"/>
              <a:t>＜作成上のポイント＞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・各サブシステムの構成図（サーバ、クライアント、ネットワーク、拠点等）を全体構成図より詳細に作成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　してください。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・サブシステムの特徴を記載してください。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・受託範囲を記載してください。また、通信回線や</a:t>
            </a:r>
            <a:r>
              <a:rPr kumimoji="0" lang="en-US" altLang="ja-JP" sz="1400" i="1"/>
              <a:t>ASP</a:t>
            </a:r>
            <a:r>
              <a:rPr kumimoji="0" lang="ja-JP" altLang="en-US" sz="1400" i="1"/>
              <a:t>サービス等、協議会と入札者の間で契約が不可能なものがある場合は、その旨を明記してください。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32C05A-F407-477C-BE58-DFADE28A9BF9}" type="slidenum">
              <a:rPr lang="en-GB" altLang="ja-JP"/>
              <a:pPr/>
              <a:t>4</a:t>
            </a:fld>
            <a:endParaRPr lang="en-GB" altLang="ja-JP"/>
          </a:p>
        </p:txBody>
      </p:sp>
      <p:sp>
        <p:nvSpPr>
          <p:cNvPr id="7680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1775" y="96838"/>
            <a:ext cx="8229600" cy="317500"/>
          </a:xfrm>
        </p:spPr>
        <p:txBody>
          <a:bodyPr/>
          <a:lstStyle/>
          <a:p>
            <a:r>
              <a:rPr lang="ja-JP" altLang="en-US" sz="1800">
                <a:solidFill>
                  <a:srgbClr val="008000"/>
                </a:solidFill>
              </a:rPr>
              <a:t>３．提案する実施体制・役割分担</a:t>
            </a:r>
          </a:p>
        </p:txBody>
      </p:sp>
      <p:sp>
        <p:nvSpPr>
          <p:cNvPr id="76803" name="Text Box 16"/>
          <p:cNvSpPr txBox="1">
            <a:spLocks noChangeArrowheads="1"/>
          </p:cNvSpPr>
          <p:nvPr/>
        </p:nvSpPr>
        <p:spPr bwMode="auto">
          <a:xfrm>
            <a:off x="196850" y="685800"/>
            <a:ext cx="7907338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0" lang="ja-JP" altLang="en-US" sz="1400" i="1"/>
              <a:t>＜作成上のポイント＞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・入札者のの体制図および各担当のリーダの名前、保有資格、業務実績を記載してください。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/>
              <a:t>・再委託または共同企業体（複数企業によるコンソーシアム）による入札を予定している場合は、再委託業者または共同企業の名称、役割を記載してください。</a:t>
            </a:r>
          </a:p>
        </p:txBody>
      </p:sp>
      <p:sp>
        <p:nvSpPr>
          <p:cNvPr id="76820" name="AutoShape 810"/>
          <p:cNvSpPr>
            <a:spLocks noChangeArrowheads="1"/>
          </p:cNvSpPr>
          <p:nvPr/>
        </p:nvSpPr>
        <p:spPr bwMode="auto">
          <a:xfrm>
            <a:off x="246063" y="2057400"/>
            <a:ext cx="4059237" cy="1873250"/>
          </a:xfrm>
          <a:prstGeom prst="roundRect">
            <a:avLst>
              <a:gd name="adj" fmla="val 16667"/>
            </a:avLst>
          </a:prstGeom>
          <a:noFill/>
          <a:ln w="3175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spcBef>
                <a:spcPct val="10000"/>
              </a:spcBef>
            </a:pPr>
            <a:endParaRPr kumimoji="0" lang="ja-JP" altLang="ja-JP"/>
          </a:p>
        </p:txBody>
      </p:sp>
      <p:sp>
        <p:nvSpPr>
          <p:cNvPr id="76822" name="Rectangle 813"/>
          <p:cNvSpPr>
            <a:spLocks noChangeArrowheads="1"/>
          </p:cNvSpPr>
          <p:nvPr/>
        </p:nvSpPr>
        <p:spPr bwMode="auto">
          <a:xfrm>
            <a:off x="1722438" y="2159000"/>
            <a:ext cx="1166812" cy="290513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</a:pPr>
            <a:r>
              <a:rPr kumimoji="0" lang="ja-JP" altLang="en-US" sz="1000"/>
              <a:t>プロジェクトリーダ</a:t>
            </a:r>
          </a:p>
        </p:txBody>
      </p:sp>
      <p:sp>
        <p:nvSpPr>
          <p:cNvPr id="76823" name="Rectangle 814"/>
          <p:cNvSpPr>
            <a:spLocks noChangeArrowheads="1"/>
          </p:cNvSpPr>
          <p:nvPr/>
        </p:nvSpPr>
        <p:spPr bwMode="auto">
          <a:xfrm>
            <a:off x="2371725" y="3438525"/>
            <a:ext cx="835025" cy="3190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</a:pPr>
            <a:r>
              <a:rPr kumimoji="0" lang="ja-JP" altLang="en-US" sz="1000"/>
              <a:t>インフラ担当</a:t>
            </a:r>
          </a:p>
        </p:txBody>
      </p:sp>
      <p:sp>
        <p:nvSpPr>
          <p:cNvPr id="76824" name="Rectangle 815"/>
          <p:cNvSpPr>
            <a:spLocks noChangeArrowheads="1"/>
          </p:cNvSpPr>
          <p:nvPr/>
        </p:nvSpPr>
        <p:spPr bwMode="auto">
          <a:xfrm>
            <a:off x="1439863" y="3436938"/>
            <a:ext cx="835025" cy="3190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</a:pPr>
            <a:r>
              <a:rPr kumimoji="0" lang="ja-JP" altLang="en-US" sz="1000"/>
              <a:t>サーバ担当</a:t>
            </a:r>
          </a:p>
        </p:txBody>
      </p:sp>
      <p:sp>
        <p:nvSpPr>
          <p:cNvPr id="76825" name="Rectangle 816"/>
          <p:cNvSpPr>
            <a:spLocks noChangeArrowheads="1"/>
          </p:cNvSpPr>
          <p:nvPr/>
        </p:nvSpPr>
        <p:spPr bwMode="auto">
          <a:xfrm>
            <a:off x="3303588" y="3438525"/>
            <a:ext cx="836612" cy="319088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</a:pPr>
            <a:r>
              <a:rPr kumimoji="0" lang="ja-JP" altLang="en-US" sz="1000"/>
              <a:t>開発担当</a:t>
            </a:r>
          </a:p>
        </p:txBody>
      </p:sp>
      <p:sp>
        <p:nvSpPr>
          <p:cNvPr id="76827" name="Rectangle 818"/>
          <p:cNvSpPr>
            <a:spLocks noChangeArrowheads="1"/>
          </p:cNvSpPr>
          <p:nvPr/>
        </p:nvSpPr>
        <p:spPr bwMode="auto">
          <a:xfrm>
            <a:off x="509588" y="3436938"/>
            <a:ext cx="835025" cy="319087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</a:pPr>
            <a:r>
              <a:rPr kumimoji="0" lang="ja-JP" altLang="en-US" sz="1000"/>
              <a:t>ソフト担当</a:t>
            </a:r>
          </a:p>
        </p:txBody>
      </p:sp>
      <p:sp>
        <p:nvSpPr>
          <p:cNvPr id="76831" name="Freeform 826"/>
          <p:cNvSpPr>
            <a:spLocks/>
          </p:cNvSpPr>
          <p:nvPr/>
        </p:nvSpPr>
        <p:spPr bwMode="auto">
          <a:xfrm>
            <a:off x="2443163" y="2452688"/>
            <a:ext cx="796925" cy="130175"/>
          </a:xfrm>
          <a:custGeom>
            <a:avLst/>
            <a:gdLst>
              <a:gd name="T0" fmla="*/ 0 w 997"/>
              <a:gd name="T1" fmla="*/ 0 h 90"/>
              <a:gd name="T2" fmla="*/ 0 w 997"/>
              <a:gd name="T3" fmla="*/ 46 h 90"/>
              <a:gd name="T4" fmla="*/ 14 w 997"/>
              <a:gd name="T5" fmla="*/ 46 h 90"/>
              <a:gd name="T6" fmla="*/ 0 60000 65536"/>
              <a:gd name="T7" fmla="*/ 0 60000 65536"/>
              <a:gd name="T8" fmla="*/ 0 60000 65536"/>
              <a:gd name="T9" fmla="*/ 0 w 997"/>
              <a:gd name="T10" fmla="*/ 0 h 90"/>
              <a:gd name="T11" fmla="*/ 997 w 997"/>
              <a:gd name="T12" fmla="*/ 90 h 9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97" h="90">
                <a:moveTo>
                  <a:pt x="0" y="0"/>
                </a:moveTo>
                <a:lnTo>
                  <a:pt x="0" y="90"/>
                </a:lnTo>
                <a:lnTo>
                  <a:pt x="997" y="90"/>
                </a:ln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ja-JP" altLang="en-US"/>
          </a:p>
        </p:txBody>
      </p:sp>
      <p:cxnSp>
        <p:nvCxnSpPr>
          <p:cNvPr id="76834" name="AutoShape 34"/>
          <p:cNvCxnSpPr>
            <a:cxnSpLocks noChangeShapeType="1"/>
            <a:stCxn id="76825" idx="0"/>
            <a:endCxn id="76822" idx="2"/>
          </p:cNvCxnSpPr>
          <p:nvPr/>
        </p:nvCxnSpPr>
        <p:spPr bwMode="auto">
          <a:xfrm rot="5400000" flipH="1">
            <a:off x="2529682" y="2235994"/>
            <a:ext cx="969962" cy="1416050"/>
          </a:xfrm>
          <a:prstGeom prst="bentConnector3">
            <a:avLst>
              <a:gd name="adj1" fmla="val 5008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35" name="AutoShape 35"/>
          <p:cNvCxnSpPr>
            <a:cxnSpLocks noChangeShapeType="1"/>
            <a:stCxn id="76823" idx="0"/>
            <a:endCxn id="76822" idx="2"/>
          </p:cNvCxnSpPr>
          <p:nvPr/>
        </p:nvCxnSpPr>
        <p:spPr bwMode="auto">
          <a:xfrm rot="5400000" flipH="1">
            <a:off x="2062957" y="2702719"/>
            <a:ext cx="969962" cy="482600"/>
          </a:xfrm>
          <a:prstGeom prst="bentConnector3">
            <a:avLst>
              <a:gd name="adj1" fmla="val 50083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36" name="AutoShape 36"/>
          <p:cNvCxnSpPr>
            <a:cxnSpLocks noChangeShapeType="1"/>
            <a:stCxn id="76824" idx="0"/>
            <a:endCxn id="76822" idx="2"/>
          </p:cNvCxnSpPr>
          <p:nvPr/>
        </p:nvCxnSpPr>
        <p:spPr bwMode="auto">
          <a:xfrm rot="16200000">
            <a:off x="1597819" y="2718594"/>
            <a:ext cx="968375" cy="4492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837" name="AutoShape 37"/>
          <p:cNvCxnSpPr>
            <a:cxnSpLocks noChangeShapeType="1"/>
            <a:stCxn id="76827" idx="0"/>
            <a:endCxn id="76822" idx="2"/>
          </p:cNvCxnSpPr>
          <p:nvPr/>
        </p:nvCxnSpPr>
        <p:spPr bwMode="auto">
          <a:xfrm rot="16200000">
            <a:off x="1132681" y="2253457"/>
            <a:ext cx="968375" cy="1379538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826" name="Rectangle 817"/>
          <p:cNvSpPr>
            <a:spLocks noChangeArrowheads="1"/>
          </p:cNvSpPr>
          <p:nvPr/>
        </p:nvSpPr>
        <p:spPr bwMode="auto">
          <a:xfrm>
            <a:off x="3182938" y="2366963"/>
            <a:ext cx="862012" cy="403225"/>
          </a:xfrm>
          <a:prstGeom prst="rect">
            <a:avLst/>
          </a:prstGeom>
          <a:solidFill>
            <a:schemeClr val="bg1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10000"/>
              </a:spcBef>
            </a:pPr>
            <a:r>
              <a:rPr kumimoji="0" lang="ja-JP" altLang="en-US" sz="1000"/>
              <a:t>プロジェクト</a:t>
            </a:r>
          </a:p>
          <a:p>
            <a:pPr algn="ctr">
              <a:spcBef>
                <a:spcPct val="10000"/>
              </a:spcBef>
            </a:pPr>
            <a:r>
              <a:rPr kumimoji="0" lang="ja-JP" altLang="en-US" sz="1000"/>
              <a:t>管理担当</a:t>
            </a:r>
          </a:p>
        </p:txBody>
      </p:sp>
      <p:graphicFrame>
        <p:nvGraphicFramePr>
          <p:cNvPr id="76928" name="Group 128"/>
          <p:cNvGraphicFramePr>
            <a:graphicFrameLocks noGrp="1"/>
          </p:cNvGraphicFramePr>
          <p:nvPr/>
        </p:nvGraphicFramePr>
        <p:xfrm>
          <a:off x="280988" y="4168775"/>
          <a:ext cx="7424737" cy="2139252"/>
        </p:xfrm>
        <a:graphic>
          <a:graphicData uri="http://schemas.openxmlformats.org/drawingml/2006/table">
            <a:tbl>
              <a:tblPr/>
              <a:tblGrid>
                <a:gridCol w="876300"/>
                <a:gridCol w="1185862"/>
                <a:gridCol w="1814513"/>
                <a:gridCol w="3548062"/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担当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氏名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保有資格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業務実績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××××××××××××××××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1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××××××××××××××××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1" lang="en-US" altLang="ja-JP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××××××××××××××××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4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××××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6D30-0CF7-4095-A2C7-F334DBEC4AD3}" type="slidenum">
              <a:rPr lang="en-GB" altLang="ja-JP"/>
              <a:pPr/>
              <a:t>5</a:t>
            </a:fld>
            <a:endParaRPr lang="en-GB" altLang="ja-JP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1775" y="96838"/>
            <a:ext cx="8229600" cy="317500"/>
          </a:xfrm>
        </p:spPr>
        <p:txBody>
          <a:bodyPr/>
          <a:lstStyle/>
          <a:p>
            <a:r>
              <a:rPr lang="ja-JP" altLang="en-US" sz="1800">
                <a:solidFill>
                  <a:srgbClr val="008000"/>
                </a:solidFill>
              </a:rPr>
              <a:t>４．提案する作業スケジュール</a:t>
            </a:r>
          </a:p>
        </p:txBody>
      </p:sp>
      <p:sp>
        <p:nvSpPr>
          <p:cNvPr id="74755" name="Text Box 16"/>
          <p:cNvSpPr txBox="1">
            <a:spLocks noChangeArrowheads="1"/>
          </p:cNvSpPr>
          <p:nvPr/>
        </p:nvSpPr>
        <p:spPr bwMode="auto">
          <a:xfrm>
            <a:off x="196850" y="685800"/>
            <a:ext cx="7907338" cy="17512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0" lang="ja-JP" altLang="en-US" sz="1400" i="1" dirty="0">
                <a:latin typeface="+mn-ea"/>
                <a:ea typeface="+mn-ea"/>
              </a:rPr>
              <a:t>＜作成上のポイント＞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 dirty="0">
                <a:latin typeface="+mn-ea"/>
                <a:ea typeface="+mn-ea"/>
              </a:rPr>
              <a:t>・具体的な作業工程ごとのスケジュール表を記載してください。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 dirty="0">
                <a:latin typeface="+mn-ea"/>
                <a:ea typeface="+mn-ea"/>
              </a:rPr>
              <a:t>・各調達の納期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 dirty="0">
                <a:latin typeface="+mn-ea"/>
                <a:ea typeface="+mn-ea"/>
              </a:rPr>
              <a:t>　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 dirty="0">
                <a:latin typeface="+mn-ea"/>
                <a:ea typeface="+mn-ea"/>
              </a:rPr>
              <a:t>　　　　　　　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endParaRPr kumimoji="0" lang="en-US" altLang="ja-JP" sz="14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026D30-0CF7-4095-A2C7-F334DBEC4AD3}" type="slidenum">
              <a:rPr lang="en-GB" altLang="ja-JP"/>
              <a:pPr/>
              <a:t>6</a:t>
            </a:fld>
            <a:endParaRPr lang="en-GB" altLang="ja-JP"/>
          </a:p>
        </p:txBody>
      </p:sp>
      <p:sp>
        <p:nvSpPr>
          <p:cNvPr id="74754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31775" y="96838"/>
            <a:ext cx="8229600" cy="317500"/>
          </a:xfrm>
        </p:spPr>
        <p:txBody>
          <a:bodyPr/>
          <a:lstStyle/>
          <a:p>
            <a:r>
              <a:rPr lang="ja-JP" altLang="en-US" sz="1800" dirty="0">
                <a:solidFill>
                  <a:srgbClr val="008000"/>
                </a:solidFill>
              </a:rPr>
              <a:t>５</a:t>
            </a:r>
            <a:r>
              <a:rPr lang="ja-JP" altLang="en-US" sz="1800" dirty="0" smtClean="0">
                <a:solidFill>
                  <a:srgbClr val="008000"/>
                </a:solidFill>
              </a:rPr>
              <a:t>．その他</a:t>
            </a:r>
            <a:endParaRPr lang="ja-JP" altLang="en-US" sz="1800" dirty="0">
              <a:solidFill>
                <a:srgbClr val="008000"/>
              </a:solidFill>
            </a:endParaRPr>
          </a:p>
        </p:txBody>
      </p:sp>
      <p:sp>
        <p:nvSpPr>
          <p:cNvPr id="74755" name="Text Box 16"/>
          <p:cNvSpPr txBox="1">
            <a:spLocks noChangeArrowheads="1"/>
          </p:cNvSpPr>
          <p:nvPr/>
        </p:nvSpPr>
        <p:spPr bwMode="auto">
          <a:xfrm>
            <a:off x="196850" y="685800"/>
            <a:ext cx="7907338" cy="119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>
              <a:lnSpc>
                <a:spcPct val="120000"/>
              </a:lnSpc>
              <a:spcBef>
                <a:spcPct val="50000"/>
              </a:spcBef>
            </a:pPr>
            <a:r>
              <a:rPr kumimoji="0" lang="ja-JP" altLang="en-US" sz="1400" i="1" dirty="0">
                <a:latin typeface="+mn-ea"/>
                <a:ea typeface="+mn-ea"/>
              </a:rPr>
              <a:t>＜作成上のポイント＞</a:t>
            </a: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 dirty="0" smtClean="0">
                <a:latin typeface="+mn-ea"/>
                <a:ea typeface="+mn-ea"/>
              </a:rPr>
              <a:t>・システム導入後の運用費コスト低減化、運用費の見積について明記してください。</a:t>
            </a:r>
            <a:endParaRPr kumimoji="0" lang="en-US" altLang="ja-JP" sz="1400" i="1" dirty="0" smtClean="0">
              <a:latin typeface="+mn-ea"/>
              <a:ea typeface="+mn-ea"/>
            </a:endParaRP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 dirty="0" smtClean="0">
                <a:latin typeface="+mn-ea"/>
                <a:ea typeface="+mn-ea"/>
              </a:rPr>
              <a:t>・標準化技術・規格について明記してください、</a:t>
            </a:r>
            <a:endParaRPr kumimoji="0" lang="en-US" altLang="ja-JP" sz="1400" i="1" dirty="0" smtClean="0">
              <a:latin typeface="+mn-ea"/>
              <a:ea typeface="+mn-ea"/>
            </a:endParaRPr>
          </a:p>
          <a:p>
            <a:pPr>
              <a:lnSpc>
                <a:spcPct val="120000"/>
              </a:lnSpc>
              <a:spcBef>
                <a:spcPct val="10000"/>
              </a:spcBef>
            </a:pPr>
            <a:r>
              <a:rPr kumimoji="0" lang="ja-JP" altLang="en-US" sz="1400" i="1" dirty="0" smtClean="0">
                <a:latin typeface="+mn-ea"/>
                <a:ea typeface="+mn-ea"/>
              </a:rPr>
              <a:t>・その他システム提案に関して特筆すべき点がある場合は、明記してください。</a:t>
            </a:r>
            <a:endParaRPr kumimoji="0" lang="en-US" altLang="ja-JP" sz="1400" i="1" dirty="0"/>
          </a:p>
        </p:txBody>
      </p:sp>
    </p:spTree>
    <p:extLst>
      <p:ext uri="{BB962C8B-B14F-4D97-AF65-F5344CB8AC3E}">
        <p14:creationId xmlns:p14="http://schemas.microsoft.com/office/powerpoint/2010/main" xmlns="" val="10177940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BCS Template White Background">
  <a:themeElements>
    <a:clrScheme name="3_BCS Template White Background 1">
      <a:dk1>
        <a:srgbClr val="000000"/>
      </a:dk1>
      <a:lt1>
        <a:srgbClr val="FFFFFF"/>
      </a:lt1>
      <a:dk2>
        <a:srgbClr val="061DC8"/>
      </a:dk2>
      <a:lt2>
        <a:srgbClr val="727272"/>
      </a:lt2>
      <a:accent1>
        <a:srgbClr val="7889FB"/>
      </a:accent1>
      <a:accent2>
        <a:srgbClr val="C7CDFD"/>
      </a:accent2>
      <a:accent3>
        <a:srgbClr val="FFFFFF"/>
      </a:accent3>
      <a:accent4>
        <a:srgbClr val="000000"/>
      </a:accent4>
      <a:accent5>
        <a:srgbClr val="BEC4FD"/>
      </a:accent5>
      <a:accent6>
        <a:srgbClr val="B4BAE5"/>
      </a:accent6>
      <a:hlink>
        <a:srgbClr val="669900"/>
      </a:hlink>
      <a:folHlink>
        <a:srgbClr val="8CC800"/>
      </a:folHlink>
    </a:clrScheme>
    <a:fontScheme name="3_BCS Template White Background">
      <a:majorFont>
        <a:latin typeface="ＭＳ ゴシック"/>
        <a:ea typeface="ＭＳ 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BCS Template White Background 1">
        <a:dk1>
          <a:srgbClr val="000000"/>
        </a:dk1>
        <a:lt1>
          <a:srgbClr val="FFFFFF"/>
        </a:lt1>
        <a:dk2>
          <a:srgbClr val="061DC8"/>
        </a:dk2>
        <a:lt2>
          <a:srgbClr val="727272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6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110</TotalTime>
  <Words>357</Words>
  <Application>Microsoft Office PowerPoint</Application>
  <PresentationFormat>画面に合わせる (4:3)</PresentationFormat>
  <Paragraphs>86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3_BCS Template White Background</vt:lpstr>
      <vt:lpstr>スライド 1</vt:lpstr>
      <vt:lpstr>１．提案するシステムの全体構成</vt:lpstr>
      <vt:lpstr>２-×．提案するサブシステムの構成（　サブシステム名を記載　）</vt:lpstr>
      <vt:lpstr>３．提案する実施体制・役割分担</vt:lpstr>
      <vt:lpstr>４．提案する作業スケジュール</vt:lpstr>
      <vt:lpstr>５．その他</vt:lpstr>
    </vt:vector>
  </TitlesOfParts>
  <Company>北三陸塾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北三陸塾</dc:creator>
  <cp:lastModifiedBy>SEEDPLANNING</cp:lastModifiedBy>
  <cp:revision>49</cp:revision>
  <dcterms:created xsi:type="dcterms:W3CDTF">2012-07-04T16:11:47Z</dcterms:created>
  <dcterms:modified xsi:type="dcterms:W3CDTF">2015-01-09T04:46:39Z</dcterms:modified>
</cp:coreProperties>
</file>